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5" r:id="rId2"/>
    <p:sldId id="257" r:id="rId3"/>
    <p:sldId id="258" r:id="rId4"/>
    <p:sldId id="259" r:id="rId5"/>
    <p:sldId id="260" r:id="rId6"/>
    <p:sldId id="276" r:id="rId7"/>
    <p:sldId id="277" r:id="rId8"/>
    <p:sldId id="278" r:id="rId9"/>
    <p:sldId id="262" r:id="rId10"/>
    <p:sldId id="264" r:id="rId11"/>
    <p:sldId id="265" r:id="rId12"/>
    <p:sldId id="266" r:id="rId13"/>
    <p:sldId id="269" r:id="rId14"/>
    <p:sldId id="270" r:id="rId15"/>
    <p:sldId id="272" r:id="rId16"/>
    <p:sldId id="273" r:id="rId17"/>
    <p:sldId id="274"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6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04F3D3-A2C8-43CF-9881-CDC879E6F646}" type="doc">
      <dgm:prSet loTypeId="urn:microsoft.com/office/officeart/2005/8/layout/default" loCatId="list" qsTypeId="urn:microsoft.com/office/officeart/2005/8/quickstyle/3d8" qsCatId="3D" csTypeId="urn:microsoft.com/office/officeart/2005/8/colors/accent1_2" csCatId="accent1" phldr="1"/>
      <dgm:spPr/>
      <dgm:t>
        <a:bodyPr/>
        <a:lstStyle/>
        <a:p>
          <a:endParaRPr lang="en-US"/>
        </a:p>
      </dgm:t>
    </dgm:pt>
    <dgm:pt modelId="{ACDF70FB-C59D-4E52-BE2F-FD4A2C984B76}">
      <dgm:prSet phldrT="[Text]" custT="1">
        <dgm:style>
          <a:lnRef idx="1">
            <a:schemeClr val="accent4"/>
          </a:lnRef>
          <a:fillRef idx="3">
            <a:schemeClr val="accent4"/>
          </a:fillRef>
          <a:effectRef idx="2">
            <a:schemeClr val="accent4"/>
          </a:effectRef>
          <a:fontRef idx="minor">
            <a:schemeClr val="lt1"/>
          </a:fontRef>
        </dgm:style>
      </dgm:prSet>
      <dgm:spPr/>
      <dgm:t>
        <a:bodyPr/>
        <a:lstStyle/>
        <a:p>
          <a:r>
            <a:rPr lang="en-US" sz="4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lgerian" pitchFamily="82" charset="0"/>
            </a:rPr>
            <a:t>Direct Marketing Channel</a:t>
          </a:r>
        </a:p>
      </dgm:t>
    </dgm:pt>
    <dgm:pt modelId="{F52E66D1-AAEA-4A67-ADEA-24B5816CBE41}" type="parTrans" cxnId="{50B4CBB3-C0E2-41D7-BDD5-3863C1207066}">
      <dgm:prSet/>
      <dgm:spPr/>
      <dgm:t>
        <a:bodyPr/>
        <a:lstStyle/>
        <a:p>
          <a:endParaRPr lang="en-US"/>
        </a:p>
      </dgm:t>
    </dgm:pt>
    <dgm:pt modelId="{B0795058-8896-4E8B-8CFB-CAEBCD7D0590}" type="sibTrans" cxnId="{50B4CBB3-C0E2-41D7-BDD5-3863C1207066}">
      <dgm:prSet/>
      <dgm:spPr/>
      <dgm:t>
        <a:bodyPr/>
        <a:lstStyle/>
        <a:p>
          <a:endParaRPr lang="en-US"/>
        </a:p>
      </dgm:t>
    </dgm:pt>
    <dgm:pt modelId="{82AE7378-50FD-4D3C-8C51-8CAFE72EDECC}">
      <dgm:prSet phldrT="[Text]" custT="1">
        <dgm:style>
          <a:lnRef idx="1">
            <a:schemeClr val="accent2"/>
          </a:lnRef>
          <a:fillRef idx="3">
            <a:schemeClr val="accent2"/>
          </a:fillRef>
          <a:effectRef idx="2">
            <a:schemeClr val="accent2"/>
          </a:effectRef>
          <a:fontRef idx="minor">
            <a:schemeClr val="lt1"/>
          </a:fontRef>
        </dgm:style>
      </dgm:prSet>
      <dgm:spPr/>
      <dgm:t>
        <a:bodyPr/>
        <a:lstStyle/>
        <a:p>
          <a:r>
            <a:rPr lang="en-US" sz="36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lgerian" pitchFamily="82" charset="0"/>
            </a:rPr>
            <a:t>Indirect Marketing Channel</a:t>
          </a:r>
        </a:p>
      </dgm:t>
    </dgm:pt>
    <dgm:pt modelId="{1DCED99C-7CDC-4CC6-A4F6-83D2C351A312}" type="parTrans" cxnId="{99AAADB1-C1D5-497B-83DF-9D67D268FE11}">
      <dgm:prSet/>
      <dgm:spPr/>
      <dgm:t>
        <a:bodyPr/>
        <a:lstStyle/>
        <a:p>
          <a:endParaRPr lang="en-US"/>
        </a:p>
      </dgm:t>
    </dgm:pt>
    <dgm:pt modelId="{9A812693-34F2-4C31-9382-20DF9DEEF456}" type="sibTrans" cxnId="{99AAADB1-C1D5-497B-83DF-9D67D268FE11}">
      <dgm:prSet/>
      <dgm:spPr/>
      <dgm:t>
        <a:bodyPr/>
        <a:lstStyle/>
        <a:p>
          <a:endParaRPr lang="en-US"/>
        </a:p>
      </dgm:t>
    </dgm:pt>
    <dgm:pt modelId="{872C0023-160E-4238-A530-E318AA385893}" type="pres">
      <dgm:prSet presAssocID="{E604F3D3-A2C8-43CF-9881-CDC879E6F646}" presName="diagram" presStyleCnt="0">
        <dgm:presLayoutVars>
          <dgm:dir/>
          <dgm:resizeHandles val="exact"/>
        </dgm:presLayoutVars>
      </dgm:prSet>
      <dgm:spPr/>
    </dgm:pt>
    <dgm:pt modelId="{E94C5583-B235-4DF5-AC2D-9001BC04BA09}" type="pres">
      <dgm:prSet presAssocID="{ACDF70FB-C59D-4E52-BE2F-FD4A2C984B76}" presName="node" presStyleLbl="node1" presStyleIdx="0" presStyleCnt="2" custScaleX="195048">
        <dgm:presLayoutVars>
          <dgm:bulletEnabled val="1"/>
        </dgm:presLayoutVars>
      </dgm:prSet>
      <dgm:spPr/>
    </dgm:pt>
    <dgm:pt modelId="{9CEA380A-9A9A-4351-850D-B977D2A3015B}" type="pres">
      <dgm:prSet presAssocID="{B0795058-8896-4E8B-8CFB-CAEBCD7D0590}" presName="sibTrans" presStyleCnt="0"/>
      <dgm:spPr/>
    </dgm:pt>
    <dgm:pt modelId="{CD4B1794-46E0-49B5-89CA-A3015EA683B7}" type="pres">
      <dgm:prSet presAssocID="{82AE7378-50FD-4D3C-8C51-8CAFE72EDECC}" presName="node" presStyleLbl="node1" presStyleIdx="1" presStyleCnt="2" custScaleX="195420">
        <dgm:presLayoutVars>
          <dgm:bulletEnabled val="1"/>
        </dgm:presLayoutVars>
      </dgm:prSet>
      <dgm:spPr/>
    </dgm:pt>
  </dgm:ptLst>
  <dgm:cxnLst>
    <dgm:cxn modelId="{9FF3DF5A-A62C-4018-BC8D-A16C13AAC58F}" type="presOf" srcId="{ACDF70FB-C59D-4E52-BE2F-FD4A2C984B76}" destId="{E94C5583-B235-4DF5-AC2D-9001BC04BA09}" srcOrd="0" destOrd="0" presId="urn:microsoft.com/office/officeart/2005/8/layout/default"/>
    <dgm:cxn modelId="{99AAADB1-C1D5-497B-83DF-9D67D268FE11}" srcId="{E604F3D3-A2C8-43CF-9881-CDC879E6F646}" destId="{82AE7378-50FD-4D3C-8C51-8CAFE72EDECC}" srcOrd="1" destOrd="0" parTransId="{1DCED99C-7CDC-4CC6-A4F6-83D2C351A312}" sibTransId="{9A812693-34F2-4C31-9382-20DF9DEEF456}"/>
    <dgm:cxn modelId="{50B4CBB3-C0E2-41D7-BDD5-3863C1207066}" srcId="{E604F3D3-A2C8-43CF-9881-CDC879E6F646}" destId="{ACDF70FB-C59D-4E52-BE2F-FD4A2C984B76}" srcOrd="0" destOrd="0" parTransId="{F52E66D1-AAEA-4A67-ADEA-24B5816CBE41}" sibTransId="{B0795058-8896-4E8B-8CFB-CAEBCD7D0590}"/>
    <dgm:cxn modelId="{D148B7CA-9C05-4FFC-A5D6-2B83B6BA2E8D}" type="presOf" srcId="{E604F3D3-A2C8-43CF-9881-CDC879E6F646}" destId="{872C0023-160E-4238-A530-E318AA385893}" srcOrd="0" destOrd="0" presId="urn:microsoft.com/office/officeart/2005/8/layout/default"/>
    <dgm:cxn modelId="{13BA90E6-E93D-4881-9601-A542B585BEFB}" type="presOf" srcId="{82AE7378-50FD-4D3C-8C51-8CAFE72EDECC}" destId="{CD4B1794-46E0-49B5-89CA-A3015EA683B7}" srcOrd="0" destOrd="0" presId="urn:microsoft.com/office/officeart/2005/8/layout/default"/>
    <dgm:cxn modelId="{809A6205-46EC-428F-A439-0A326476C8C3}" type="presParOf" srcId="{872C0023-160E-4238-A530-E318AA385893}" destId="{E94C5583-B235-4DF5-AC2D-9001BC04BA09}" srcOrd="0" destOrd="0" presId="urn:microsoft.com/office/officeart/2005/8/layout/default"/>
    <dgm:cxn modelId="{7FA5D6D5-2CE7-40A3-8BC5-C66A65F81C37}" type="presParOf" srcId="{872C0023-160E-4238-A530-E318AA385893}" destId="{9CEA380A-9A9A-4351-850D-B977D2A3015B}" srcOrd="1" destOrd="0" presId="urn:microsoft.com/office/officeart/2005/8/layout/default"/>
    <dgm:cxn modelId="{812461B9-ED83-4C9C-8D1A-521239FCF194}" type="presParOf" srcId="{872C0023-160E-4238-A530-E318AA385893}" destId="{CD4B1794-46E0-49B5-89CA-A3015EA683B7}"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C5583-B235-4DF5-AC2D-9001BC04BA09}">
      <dsp:nvSpPr>
        <dsp:cNvPr id="0" name=""/>
        <dsp:cNvSpPr/>
      </dsp:nvSpPr>
      <dsp:spPr>
        <a:xfrm>
          <a:off x="11605" y="8235"/>
          <a:ext cx="6072789" cy="1868090"/>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a:sp3d extrusionH="190500"/>
      </dsp:spPr>
      <dsp:style>
        <a:lnRef idx="1">
          <a:schemeClr val="accent4"/>
        </a:lnRef>
        <a:fillRef idx="3">
          <a:schemeClr val="accent4"/>
        </a:fillRef>
        <a:effectRef idx="2">
          <a:schemeClr val="accent4"/>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lgerian" pitchFamily="82" charset="0"/>
            </a:rPr>
            <a:t>Direct Marketing Channel</a:t>
          </a:r>
        </a:p>
      </dsp:txBody>
      <dsp:txXfrm>
        <a:off x="11605" y="8235"/>
        <a:ext cx="6072789" cy="1868090"/>
      </dsp:txXfrm>
    </dsp:sp>
    <dsp:sp modelId="{CD4B1794-46E0-49B5-89CA-A3015EA683B7}">
      <dsp:nvSpPr>
        <dsp:cNvPr id="0" name=""/>
        <dsp:cNvSpPr/>
      </dsp:nvSpPr>
      <dsp:spPr>
        <a:xfrm>
          <a:off x="5814" y="2187674"/>
          <a:ext cx="6084371" cy="1868090"/>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a:sp3d extrusionH="190500"/>
      </dsp:spPr>
      <dsp:style>
        <a:lnRef idx="1">
          <a:schemeClr val="accent2"/>
        </a:lnRef>
        <a:fillRef idx="3">
          <a:schemeClr val="accent2"/>
        </a:fillRef>
        <a:effectRef idx="2">
          <a:schemeClr val="accent2"/>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lgerian" pitchFamily="82" charset="0"/>
            </a:rPr>
            <a:t>Indirect Marketing Channel</a:t>
          </a:r>
        </a:p>
      </dsp:txBody>
      <dsp:txXfrm>
        <a:off x="5814" y="2187674"/>
        <a:ext cx="6084371" cy="186809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F5C10F-3920-4895-A7C8-9CA6A98C4941}" type="datetimeFigureOut">
              <a:rPr lang="en-US" smtClean="0"/>
              <a:pPr/>
              <a:t>1/20/2025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6F6D4C-78FD-4C86-AEBF-C2DE51B21F1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6F6D4C-78FD-4C86-AEBF-C2DE51B21F11}"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5ACE9B-5665-4841-86BC-70225FA78F23}"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66D09-948C-4774-9E3D-6A8BA2820EE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5ACE9B-5665-4841-86BC-70225FA78F23}"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66D09-948C-4774-9E3D-6A8BA2820E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5ACE9B-5665-4841-86BC-70225FA78F23}"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66D09-948C-4774-9E3D-6A8BA2820E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5ACE9B-5665-4841-86BC-70225FA78F23}"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66D09-948C-4774-9E3D-6A8BA2820E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5ACE9B-5665-4841-86BC-70225FA78F23}"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66D09-948C-4774-9E3D-6A8BA2820EE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5ACE9B-5665-4841-86BC-70225FA78F23}"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66D09-948C-4774-9E3D-6A8BA2820E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5ACE9B-5665-4841-86BC-70225FA78F23}"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B66D09-948C-4774-9E3D-6A8BA2820E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5ACE9B-5665-4841-86BC-70225FA78F23}"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B66D09-948C-4774-9E3D-6A8BA2820E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5ACE9B-5665-4841-86BC-70225FA78F23}"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B66D09-948C-4774-9E3D-6A8BA2820E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5ACE9B-5665-4841-86BC-70225FA78F23}"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66D09-948C-4774-9E3D-6A8BA2820E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5ACE9B-5665-4841-86BC-70225FA78F23}"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66D09-948C-4774-9E3D-6A8BA2820EE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5ACE9B-5665-4841-86BC-70225FA78F23}" type="datetimeFigureOut">
              <a:rPr lang="en-US" smtClean="0"/>
              <a:pPr/>
              <a:t>1/20/2025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66D09-948C-4774-9E3D-6A8BA2820E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ForeignMarkets.jpg"/>
          <p:cNvPicPr>
            <a:picLocks noGrp="1" noChangeAspect="1"/>
          </p:cNvPicPr>
          <p:nvPr>
            <p:ph idx="1"/>
          </p:nvPr>
        </p:nvPicPr>
        <p:blipFill>
          <a:blip r:embed="rId2"/>
          <a:stretch>
            <a:fillRect/>
          </a:stretch>
        </p:blipFill>
        <p:spPr>
          <a:xfrm>
            <a:off x="0" y="0"/>
            <a:ext cx="9144000" cy="6857048"/>
          </a:xfrm>
        </p:spPr>
      </p:pic>
      <p:sp>
        <p:nvSpPr>
          <p:cNvPr id="7" name="Rectangle 6"/>
          <p:cNvSpPr/>
          <p:nvPr/>
        </p:nvSpPr>
        <p:spPr>
          <a:xfrm>
            <a:off x="685800" y="457200"/>
            <a:ext cx="7124653" cy="1754326"/>
          </a:xfrm>
          <a:prstGeom prst="rect">
            <a:avLst/>
          </a:prstGeom>
          <a:noFill/>
        </p:spPr>
        <p:txBody>
          <a:bodyPr wrap="square" lIns="91440" tIns="45720" rIns="91440" bIns="45720">
            <a:spAutoFit/>
          </a:bodyPr>
          <a:lstStyle/>
          <a:p>
            <a:pPr algn="ctr"/>
            <a:r>
              <a:rPr lang="en-US" sz="5400" b="1" spc="3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00"/>
                </a:solidFill>
                <a:effectLst>
                  <a:outerShdw blurRad="38100" dist="38100" dir="2700000" algn="tl">
                    <a:srgbClr val="000000">
                      <a:alpha val="43137"/>
                    </a:srgbClr>
                  </a:outerShdw>
                </a:effectLst>
                <a:latin typeface="Aharoni" pitchFamily="2" charset="-79"/>
                <a:cs typeface="Aharoni" pitchFamily="2" charset="-79"/>
              </a:rPr>
              <a:t>CHANNEL PLANNING</a:t>
            </a:r>
          </a:p>
        </p:txBody>
      </p:sp>
      <p:sp>
        <p:nvSpPr>
          <p:cNvPr id="10" name="Rectangle 9"/>
          <p:cNvSpPr/>
          <p:nvPr/>
        </p:nvSpPr>
        <p:spPr>
          <a:xfrm>
            <a:off x="380999" y="4734342"/>
            <a:ext cx="6553201" cy="3785652"/>
          </a:xfrm>
          <a:prstGeom prst="rect">
            <a:avLst/>
          </a:prstGeom>
          <a:noFill/>
        </p:spPr>
        <p:txBody>
          <a:bodyPr wrap="square" lIns="91440" tIns="45720" rIns="91440" bIns="45720">
            <a:spAutoFit/>
          </a:bodyPr>
          <a:lstStyle/>
          <a:p>
            <a:pPr algn="ctr"/>
            <a:r>
              <a:rPr lang="en-US" sz="6000" dirty="0"/>
              <a:t>Dr. </a:t>
            </a:r>
            <a:r>
              <a:rPr lang="en-US" sz="6000" dirty="0" err="1"/>
              <a:t>Srinibash</a:t>
            </a:r>
            <a:r>
              <a:rPr lang="en-US" sz="6000" dirty="0"/>
              <a:t> Dash</a:t>
            </a:r>
          </a:p>
          <a:p>
            <a:pPr algn="ctr"/>
            <a:r>
              <a:rPr lang="en-US" sz="6000" dirty="0"/>
              <a:t>School of Management</a:t>
            </a:r>
          </a:p>
          <a:p>
            <a:pPr algn="ctr"/>
            <a:r>
              <a:rPr lang="en-US" sz="6000"/>
              <a:t>GMU</a:t>
            </a:r>
            <a:endParaRPr lang="en-US"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p:txBody>
          <a:bodyPr/>
          <a:lstStyle/>
          <a:p>
            <a:r>
              <a:rPr lang="en-US" dirty="0">
                <a:latin typeface="Algerian" pitchFamily="82" charset="0"/>
              </a:rPr>
              <a:t>MARKET FACTOR</a:t>
            </a:r>
          </a:p>
        </p:txBody>
      </p:sp>
      <p:sp>
        <p:nvSpPr>
          <p:cNvPr id="3" name="Content Placeholder 2"/>
          <p:cNvSpPr>
            <a:spLocks noGrp="1"/>
          </p:cNvSpPr>
          <p:nvPr>
            <p:ph idx="1"/>
          </p:nvPr>
        </p:nvSpPr>
        <p:spPr>
          <a:xfrm>
            <a:off x="457200" y="1600200"/>
            <a:ext cx="8229600" cy="4800600"/>
          </a:xfrm>
        </p:spPr>
        <p:txBody>
          <a:bodyPr>
            <a:normAutofit/>
          </a:bodyPr>
          <a:lstStyle/>
          <a:p>
            <a:pPr>
              <a:buNone/>
            </a:pPr>
            <a:endParaRPr lang="en-US" sz="2400" dirty="0"/>
          </a:p>
          <a:p>
            <a:pPr>
              <a:buFont typeface="Wingdings" pitchFamily="2" charset="2"/>
              <a:buChar char="q"/>
            </a:pPr>
            <a:r>
              <a:rPr lang="en-US" sz="2400" dirty="0"/>
              <a:t>Analyzing and understanding the target market is the first step in selecting marketing channels. There are several factors that an analysis of the market should explore, ranging from customers to the type of competitors.</a:t>
            </a:r>
          </a:p>
          <a:p>
            <a:pPr>
              <a:buFont typeface="Wingdings" pitchFamily="2" charset="2"/>
              <a:buChar char="Ø"/>
            </a:pPr>
            <a:r>
              <a:rPr lang="en-US" sz="2400" dirty="0"/>
              <a:t>  Customer preference</a:t>
            </a:r>
          </a:p>
          <a:p>
            <a:pPr>
              <a:buFont typeface="Wingdings" pitchFamily="2" charset="2"/>
              <a:buChar char="Ø"/>
            </a:pPr>
            <a:r>
              <a:rPr lang="en-US" sz="2400" dirty="0"/>
              <a:t>  Organizational customer</a:t>
            </a:r>
          </a:p>
          <a:p>
            <a:pPr>
              <a:buFont typeface="Wingdings" pitchFamily="2" charset="2"/>
              <a:buChar char="Ø"/>
            </a:pPr>
            <a:r>
              <a:rPr lang="en-US" sz="2400" dirty="0"/>
              <a:t>  Geography</a:t>
            </a:r>
          </a:p>
          <a:p>
            <a:pPr>
              <a:buFont typeface="Wingdings" pitchFamily="2" charset="2"/>
              <a:buChar char="Ø"/>
            </a:pPr>
            <a:r>
              <a:rPr lang="en-US" sz="2400" dirty="0"/>
              <a:t>  Competitor</a:t>
            </a:r>
          </a:p>
          <a:p>
            <a:pPr>
              <a:buFont typeface="Wingdings" pitchFamily="2" charset="2"/>
              <a:buChar char="Ø"/>
            </a:pPr>
            <a:endParaRPr lang="en-US" sz="2400" dirty="0"/>
          </a:p>
          <a:p>
            <a:pPr>
              <a:buFont typeface="Wingdings" pitchFamily="2" charset="2"/>
              <a:buChar char="Ø"/>
            </a:pP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p:txBody>
          <a:bodyPr/>
          <a:lstStyle/>
          <a:p>
            <a:r>
              <a:rPr lang="en-US" dirty="0">
                <a:latin typeface="Algerian" pitchFamily="82" charset="0"/>
              </a:rPr>
              <a:t>CONT…</a:t>
            </a:r>
          </a:p>
        </p:txBody>
      </p:sp>
      <p:sp>
        <p:nvSpPr>
          <p:cNvPr id="3" name="Content Placeholder 2"/>
          <p:cNvSpPr>
            <a:spLocks noGrp="1"/>
          </p:cNvSpPr>
          <p:nvPr>
            <p:ph idx="1"/>
          </p:nvPr>
        </p:nvSpPr>
        <p:spPr>
          <a:xfrm>
            <a:off x="457200" y="1371600"/>
            <a:ext cx="8229600" cy="4754563"/>
          </a:xfrm>
        </p:spPr>
        <p:txBody>
          <a:bodyPr>
            <a:normAutofit/>
          </a:bodyPr>
          <a:lstStyle/>
          <a:p>
            <a:pPr>
              <a:buFont typeface="Wingdings" pitchFamily="2" charset="2"/>
              <a:buChar char="Ø"/>
            </a:pPr>
            <a:endParaRPr lang="en-US" sz="2400" dirty="0"/>
          </a:p>
          <a:p>
            <a:pPr>
              <a:buFont typeface="Wingdings" pitchFamily="2" charset="2"/>
              <a:buChar char="Ø"/>
            </a:pPr>
            <a:r>
              <a:rPr lang="en-US" sz="2400" dirty="0"/>
              <a:t>Often a good channel choice is one that has been overlooked or avoided by competitors.</a:t>
            </a:r>
          </a:p>
          <a:p>
            <a:pPr>
              <a:buFont typeface="Wingdings" pitchFamily="2" charset="2"/>
              <a:buChar char="Ø"/>
            </a:pPr>
            <a:r>
              <a:rPr lang="en-US" sz="2400" dirty="0"/>
              <a:t>Nature and intermediaries</a:t>
            </a:r>
          </a:p>
          <a:p>
            <a:pPr>
              <a:buFont typeface="Wingdings" pitchFamily="2" charset="2"/>
              <a:buChar char="Ø"/>
            </a:pPr>
            <a:r>
              <a:rPr lang="en-US" sz="2400" dirty="0"/>
              <a:t>A question that arises very often that channel decision is “Are there enough of the right kind of intermediaries to build the desired channel? we need to find intermediaries that can handle the products capably and provide adequate service to final customer.</a:t>
            </a:r>
          </a:p>
          <a:p>
            <a:pPr>
              <a:buFont typeface="Wingdings" pitchFamily="2" charset="2"/>
              <a:buChar char="Ø"/>
            </a:pP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p:txBody>
          <a:bodyPr/>
          <a:lstStyle/>
          <a:p>
            <a:r>
              <a:rPr lang="en-US" dirty="0">
                <a:latin typeface="Algerian" pitchFamily="82" charset="0"/>
              </a:rPr>
              <a:t>PRODUCT  FACTOR</a:t>
            </a:r>
          </a:p>
        </p:txBody>
      </p:sp>
      <p:sp>
        <p:nvSpPr>
          <p:cNvPr id="3" name="Content Placeholder 2"/>
          <p:cNvSpPr>
            <a:spLocks noGrp="1"/>
          </p:cNvSpPr>
          <p:nvPr>
            <p:ph idx="1"/>
          </p:nvPr>
        </p:nvSpPr>
        <p:spPr/>
        <p:txBody>
          <a:bodyPr>
            <a:noAutofit/>
          </a:bodyPr>
          <a:lstStyle/>
          <a:p>
            <a:pPr>
              <a:buFont typeface="Wingdings" pitchFamily="2" charset="2"/>
              <a:buChar char="q"/>
            </a:pPr>
            <a:r>
              <a:rPr lang="en-US" sz="2400" dirty="0"/>
              <a:t>Even products that end up at the same retail location may need different intermediaries earlier in the channel.</a:t>
            </a:r>
          </a:p>
          <a:p>
            <a:pPr>
              <a:buFont typeface="Wingdings" pitchFamily="2" charset="2"/>
              <a:buChar char="q"/>
            </a:pPr>
            <a:endParaRPr lang="en-US" sz="2400" dirty="0"/>
          </a:p>
          <a:p>
            <a:pPr>
              <a:buFont typeface="Wingdings" pitchFamily="2" charset="2"/>
              <a:buChar char="Ø"/>
            </a:pPr>
            <a:r>
              <a:rPr lang="en-US" sz="2400" dirty="0"/>
              <a:t>Life cycle</a:t>
            </a:r>
          </a:p>
          <a:p>
            <a:pPr>
              <a:buFont typeface="Wingdings" pitchFamily="2" charset="2"/>
              <a:buChar char="Ø"/>
            </a:pPr>
            <a:r>
              <a:rPr lang="en-US" sz="2400" dirty="0"/>
              <a:t>Complexity</a:t>
            </a:r>
          </a:p>
          <a:p>
            <a:pPr>
              <a:buFont typeface="Wingdings" pitchFamily="2" charset="2"/>
              <a:buChar char="Ø"/>
            </a:pPr>
            <a:r>
              <a:rPr lang="en-US" sz="2400" dirty="0"/>
              <a:t>Value</a:t>
            </a:r>
          </a:p>
          <a:p>
            <a:pPr>
              <a:buFont typeface="Wingdings" pitchFamily="2" charset="2"/>
              <a:buChar char="Ø"/>
            </a:pPr>
            <a:r>
              <a:rPr lang="en-US" sz="2400" dirty="0"/>
              <a:t>Size and weight</a:t>
            </a:r>
          </a:p>
          <a:p>
            <a:pPr>
              <a:buFont typeface="Wingdings" pitchFamily="2" charset="2"/>
              <a:buChar char="Ø"/>
            </a:pPr>
            <a:r>
              <a:rPr lang="en-US" sz="2400" dirty="0"/>
              <a:t>Consumer perception</a:t>
            </a:r>
          </a:p>
          <a:p>
            <a:pPr>
              <a:buFont typeface="Wingdings" pitchFamily="2" charset="2"/>
              <a:buChar char="Ø"/>
            </a:pPr>
            <a:r>
              <a:rPr lang="en-US" sz="2400" dirty="0"/>
              <a:t>Other product factor</a:t>
            </a:r>
          </a:p>
          <a:p>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p:txBody>
          <a:bodyPr/>
          <a:lstStyle/>
          <a:p>
            <a:r>
              <a:rPr lang="en-US" dirty="0">
                <a:latin typeface="Algerian" pitchFamily="82" charset="0"/>
              </a:rPr>
              <a:t>THE CHANNEL DECISION</a:t>
            </a:r>
          </a:p>
        </p:txBody>
      </p:sp>
      <p:sp>
        <p:nvSpPr>
          <p:cNvPr id="3" name="Content Placeholder 2"/>
          <p:cNvSpPr>
            <a:spLocks noGrp="1"/>
          </p:cNvSpPr>
          <p:nvPr>
            <p:ph idx="1"/>
          </p:nvPr>
        </p:nvSpPr>
        <p:spPr/>
        <p:txBody>
          <a:bodyPr>
            <a:normAutofit/>
          </a:bodyPr>
          <a:lstStyle/>
          <a:p>
            <a:endParaRPr lang="en-US" sz="2400" dirty="0"/>
          </a:p>
          <a:p>
            <a:r>
              <a:rPr lang="en-US" sz="2400" dirty="0"/>
              <a:t>This is made by a combination of intuition and analysis and the exercise of judgment. The decision is complicated by the interdependencies existing between relevant factors. while it is difficult to quantify the many trade offs associated with channel decision.</a:t>
            </a:r>
          </a:p>
          <a:p>
            <a:r>
              <a:rPr lang="en-US" sz="2400" dirty="0"/>
              <a:t>In recent years significant environmental changes have taken place.</a:t>
            </a:r>
          </a:p>
          <a:p>
            <a:pPr>
              <a:buNone/>
            </a:pPr>
            <a:r>
              <a:rPr lang="en-US" sz="2400" dirty="0"/>
              <a:t> </a:t>
            </a:r>
          </a:p>
          <a:p>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p:txBody>
          <a:bodyPr/>
          <a:lstStyle/>
          <a:p>
            <a:r>
              <a:rPr lang="en-US" dirty="0">
                <a:latin typeface="Algerian" pitchFamily="82" charset="0"/>
              </a:rPr>
              <a:t>CONT…</a:t>
            </a:r>
          </a:p>
        </p:txBody>
      </p:sp>
      <p:sp>
        <p:nvSpPr>
          <p:cNvPr id="3" name="Content Placeholder 2"/>
          <p:cNvSpPr>
            <a:spLocks noGrp="1"/>
          </p:cNvSpPr>
          <p:nvPr>
            <p:ph idx="1"/>
          </p:nvPr>
        </p:nvSpPr>
        <p:spPr>
          <a:xfrm>
            <a:off x="457200" y="1219200"/>
            <a:ext cx="8229600" cy="4906963"/>
          </a:xfrm>
        </p:spPr>
        <p:txBody>
          <a:bodyPr>
            <a:normAutofit/>
          </a:bodyPr>
          <a:lstStyle/>
          <a:p>
            <a:pPr>
              <a:buFont typeface="Wingdings" pitchFamily="2" charset="2"/>
              <a:buChar char="Ø"/>
            </a:pPr>
            <a:endParaRPr lang="en-US" sz="2400" dirty="0"/>
          </a:p>
          <a:p>
            <a:pPr>
              <a:buFont typeface="Wingdings" pitchFamily="2" charset="2"/>
              <a:buChar char="Ø"/>
            </a:pPr>
            <a:r>
              <a:rPr lang="en-US" sz="2400" dirty="0"/>
              <a:t>Trends towards a short order economy the increase in inventory has meant that the best decision is to order frequently ,forcing the primary suppliers to carry the necessary inventory.</a:t>
            </a:r>
          </a:p>
          <a:p>
            <a:pPr>
              <a:buFont typeface="Wingdings" pitchFamily="2" charset="2"/>
              <a:buChar char="Ø"/>
            </a:pPr>
            <a:endParaRPr lang="en-US" sz="2400" dirty="0"/>
          </a:p>
          <a:p>
            <a:pPr>
              <a:buFont typeface="Wingdings" pitchFamily="2" charset="2"/>
              <a:buChar char="Ø"/>
            </a:pPr>
            <a:r>
              <a:rPr lang="en-US" sz="2400" dirty="0"/>
              <a:t>Rapid expansion of product line</a:t>
            </a:r>
          </a:p>
          <a:p>
            <a:pPr>
              <a:buFont typeface="Wingdings" pitchFamily="2" charset="2"/>
              <a:buChar char="Ø"/>
            </a:pPr>
            <a:endParaRPr lang="en-US" sz="2400" dirty="0"/>
          </a:p>
          <a:p>
            <a:pPr>
              <a:buFont typeface="Wingdings" pitchFamily="2" charset="2"/>
              <a:buChar char="Ø"/>
            </a:pPr>
            <a:r>
              <a:rPr lang="en-US" sz="2400" dirty="0"/>
              <a:t>Price differentials and discount</a:t>
            </a:r>
          </a:p>
          <a:p>
            <a:pPr>
              <a:buFont typeface="Wingdings" pitchFamily="2" charset="2"/>
              <a:buChar char="Ø"/>
            </a:pPr>
            <a:endParaRPr lang="en-US" sz="2400" dirty="0"/>
          </a:p>
          <a:p>
            <a:pPr>
              <a:buFont typeface="Wingdings" pitchFamily="2" charset="2"/>
              <a:buChar char="Ø"/>
            </a:pPr>
            <a:r>
              <a:rPr lang="en-US" sz="2400" dirty="0"/>
              <a:t>Competitive strategies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3"/>
          <a:stretch>
            <a:fillRect/>
          </a:stretch>
        </p:blipFill>
        <p:spPr>
          <a:xfrm>
            <a:off x="0" y="0"/>
            <a:ext cx="9155784" cy="6858000"/>
          </a:xfrm>
          <a:prstGeom prst="rect">
            <a:avLst/>
          </a:prstGeom>
        </p:spPr>
      </p:pic>
      <p:sp>
        <p:nvSpPr>
          <p:cNvPr id="2" name="Title 1"/>
          <p:cNvSpPr>
            <a:spLocks noGrp="1"/>
          </p:cNvSpPr>
          <p:nvPr>
            <p:ph type="title"/>
          </p:nvPr>
        </p:nvSpPr>
        <p:spPr/>
        <p:txBody>
          <a:bodyPr>
            <a:normAutofit fontScale="90000"/>
          </a:bodyPr>
          <a:lstStyle/>
          <a:p>
            <a:r>
              <a:rPr lang="en-US" dirty="0">
                <a:latin typeface="Algerian" pitchFamily="82" charset="0"/>
              </a:rPr>
              <a:t>Characteristics of decision</a:t>
            </a:r>
          </a:p>
        </p:txBody>
      </p:sp>
      <p:sp>
        <p:nvSpPr>
          <p:cNvPr id="3" name="Content Placeholder 2"/>
          <p:cNvSpPr>
            <a:spLocks noGrp="1"/>
          </p:cNvSpPr>
          <p:nvPr>
            <p:ph idx="1"/>
          </p:nvPr>
        </p:nvSpPr>
        <p:spPr/>
        <p:txBody>
          <a:bodyPr>
            <a:normAutofit/>
          </a:bodyPr>
          <a:lstStyle/>
          <a:p>
            <a:pPr>
              <a:buNone/>
            </a:pPr>
            <a:r>
              <a:rPr lang="en-US" sz="2400" dirty="0"/>
              <a:t>The channel decisions depend upon the characteristics of</a:t>
            </a:r>
          </a:p>
          <a:p>
            <a:pPr>
              <a:buFont typeface="Wingdings" pitchFamily="2" charset="2"/>
              <a:buChar char="Ø"/>
            </a:pPr>
            <a:r>
              <a:rPr lang="en-US" sz="2400" dirty="0"/>
              <a:t>Customers</a:t>
            </a:r>
          </a:p>
          <a:p>
            <a:pPr>
              <a:buFont typeface="Wingdings" pitchFamily="2" charset="2"/>
              <a:buChar char="Ø"/>
            </a:pPr>
            <a:r>
              <a:rPr lang="en-US" sz="2400" dirty="0"/>
              <a:t>Products</a:t>
            </a:r>
          </a:p>
          <a:p>
            <a:pPr>
              <a:buFont typeface="Wingdings" pitchFamily="2" charset="2"/>
              <a:buChar char="Ø"/>
            </a:pPr>
            <a:r>
              <a:rPr lang="en-US" sz="2400" dirty="0"/>
              <a:t>Company</a:t>
            </a:r>
          </a:p>
          <a:p>
            <a:pPr>
              <a:buFont typeface="Wingdings" pitchFamily="2" charset="2"/>
              <a:buChar char="Ø"/>
            </a:pPr>
            <a:r>
              <a:rPr lang="en-US" sz="2400" dirty="0"/>
              <a:t>Intermediaries</a:t>
            </a:r>
          </a:p>
          <a:p>
            <a:pPr>
              <a:buFont typeface="Wingdings" pitchFamily="2" charset="2"/>
              <a:buChar char="Ø"/>
            </a:pPr>
            <a:r>
              <a:rPr lang="en-US" sz="2400" dirty="0"/>
              <a:t>Competitors</a:t>
            </a:r>
          </a:p>
          <a:p>
            <a:pPr>
              <a:buFont typeface="Wingdings" pitchFamily="2" charset="2"/>
              <a:buChar char="Ø"/>
            </a:pPr>
            <a:r>
              <a:rPr lang="en-US" sz="2400" dirty="0"/>
              <a:t>Industrial/legal environment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3" name="Content Placeholder 2"/>
          <p:cNvSpPr>
            <a:spLocks noGrp="1"/>
          </p:cNvSpPr>
          <p:nvPr>
            <p:ph idx="1"/>
          </p:nvPr>
        </p:nvSpPr>
        <p:spPr>
          <a:xfrm>
            <a:off x="457200" y="808037"/>
            <a:ext cx="8229600" cy="5668963"/>
          </a:xfrm>
        </p:spPr>
        <p:txBody>
          <a:bodyPr>
            <a:normAutofit/>
          </a:bodyPr>
          <a:lstStyle/>
          <a:p>
            <a:pPr>
              <a:buFont typeface="Wingdings" pitchFamily="2" charset="2"/>
              <a:buChar char="q"/>
            </a:pPr>
            <a:r>
              <a:rPr lang="en-US" b="1" dirty="0"/>
              <a:t>The alternatives available differ according to:</a:t>
            </a:r>
          </a:p>
          <a:p>
            <a:pPr>
              <a:buFont typeface="Wingdings" pitchFamily="2" charset="2"/>
              <a:buChar char="q"/>
            </a:pPr>
            <a:endParaRPr lang="en-US" sz="2800" b="1" dirty="0"/>
          </a:p>
          <a:p>
            <a:pPr>
              <a:buFont typeface="Wingdings" pitchFamily="2" charset="2"/>
              <a:buChar char="Ø"/>
            </a:pPr>
            <a:r>
              <a:rPr lang="en-US" sz="2800" dirty="0"/>
              <a:t>The type of channel members evolved in the industry.</a:t>
            </a:r>
          </a:p>
          <a:p>
            <a:pPr>
              <a:buFont typeface="Wingdings" pitchFamily="2" charset="2"/>
              <a:buChar char="Ø"/>
            </a:pPr>
            <a:r>
              <a:rPr lang="en-US" sz="2800" dirty="0"/>
              <a:t>The number of channel members to be used at each stage of distribution.</a:t>
            </a:r>
          </a:p>
          <a:p>
            <a:pPr>
              <a:buFont typeface="Wingdings" pitchFamily="2" charset="2"/>
              <a:buChar char="Ø"/>
            </a:pPr>
            <a:r>
              <a:rPr lang="en-US" sz="2800" dirty="0"/>
              <a:t>The functions performed by these channel members.</a:t>
            </a:r>
          </a:p>
          <a:p>
            <a:pPr>
              <a:buFont typeface="Wingdings" pitchFamily="2" charset="2"/>
              <a:buChar char="Ø"/>
            </a:pPr>
            <a:r>
              <a:rPr lang="en-US" sz="2800" dirty="0"/>
              <a:t>The mutually agreed terms and conditions and responsibilities of the company and its channel members.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p:txBody>
          <a:bodyPr>
            <a:normAutofit/>
          </a:bodyPr>
          <a:lstStyle/>
          <a:p>
            <a:r>
              <a:rPr lang="en-US" sz="4800" dirty="0">
                <a:latin typeface="Algerian" pitchFamily="82" charset="0"/>
              </a:rPr>
              <a:t>criteria</a:t>
            </a:r>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r>
              <a:rPr lang="en-US" sz="3400" b="1" dirty="0"/>
              <a:t>The following criteria should be considered in the selection of the best channel:</a:t>
            </a:r>
          </a:p>
          <a:p>
            <a:endParaRPr lang="en-US" sz="3400" b="1" dirty="0"/>
          </a:p>
          <a:p>
            <a:pPr>
              <a:buFont typeface="Wingdings" pitchFamily="2" charset="2"/>
              <a:buChar char="Ø"/>
            </a:pPr>
            <a:r>
              <a:rPr lang="en-US" sz="3800" dirty="0"/>
              <a:t>Economically, the channel chosen should yield the most profit</a:t>
            </a:r>
          </a:p>
          <a:p>
            <a:pPr>
              <a:buFont typeface="Wingdings" pitchFamily="2" charset="2"/>
              <a:buChar char="Ø"/>
            </a:pPr>
            <a:r>
              <a:rPr lang="en-US" sz="3800" dirty="0"/>
              <a:t>The role of marketing is important in a channel ,the relevant skills and enthusiasm for the role must be present in the channel</a:t>
            </a:r>
          </a:p>
          <a:p>
            <a:pPr>
              <a:buFont typeface="Wingdings" pitchFamily="2" charset="2"/>
              <a:buChar char="Ø"/>
            </a:pPr>
            <a:r>
              <a:rPr lang="en-US" sz="3800" dirty="0"/>
              <a:t>If there exist significant marketing objectives for the company then the channel member’s goal must be compatible with those objectives</a:t>
            </a:r>
          </a:p>
          <a:p>
            <a:pPr>
              <a:buFont typeface="Wingdings" pitchFamily="2" charset="2"/>
              <a:buChar char="Ø"/>
            </a:pPr>
            <a:r>
              <a:rPr lang="en-US" sz="3800" dirty="0"/>
              <a:t>Possible conflict between different channels and legal difficulties should considered.</a:t>
            </a:r>
          </a:p>
          <a:p>
            <a:pPr>
              <a:buFont typeface="Wingdings" pitchFamily="2" charset="2"/>
              <a:buChar char="Ø"/>
            </a:pPr>
            <a:r>
              <a:rPr lang="en-US" sz="3800" dirty="0"/>
              <a:t>There must exist the requisite management capability to make the business and trading relationship work for the success of both the parties</a:t>
            </a:r>
          </a:p>
          <a:p>
            <a:pPr>
              <a:buFont typeface="Wingdings" pitchFamily="2" charset="2"/>
              <a:buChar char="Ø"/>
            </a:pPr>
            <a:endParaRPr lang="en-US" dirty="0"/>
          </a:p>
          <a:p>
            <a:pPr>
              <a:buFont typeface="Wingdings" pitchFamily="2" charset="2"/>
              <a:buChar char="Ø"/>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5" name="Rectangle 4"/>
          <p:cNvSpPr/>
          <p:nvPr/>
        </p:nvSpPr>
        <p:spPr>
          <a:xfrm>
            <a:off x="1675399" y="2743200"/>
            <a:ext cx="5487401" cy="1200329"/>
          </a:xfrm>
          <a:prstGeom prst="rect">
            <a:avLst/>
          </a:prstGeom>
          <a:noFill/>
        </p:spPr>
        <p:txBody>
          <a:bodyPr wrap="none" lIns="91440" tIns="45720" rIns="91440" bIns="45720">
            <a:spAutoFit/>
          </a:bodyPr>
          <a:lstStyle/>
          <a:p>
            <a:pPr algn="ctr"/>
            <a:r>
              <a:rPr lang="en-US" sz="72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lgerian" pitchFamily="82"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p:txBody>
          <a:bodyPr/>
          <a:lstStyle/>
          <a:p>
            <a:r>
              <a:rPr lang="en-US" dirty="0">
                <a:latin typeface="Algerian" pitchFamily="82" charset="0"/>
              </a:rPr>
              <a:t>CHANNEL PLANNING</a:t>
            </a:r>
          </a:p>
        </p:txBody>
      </p:sp>
      <p:sp>
        <p:nvSpPr>
          <p:cNvPr id="3" name="Content Placeholder 2"/>
          <p:cNvSpPr>
            <a:spLocks noGrp="1"/>
          </p:cNvSpPr>
          <p:nvPr>
            <p:ph idx="1"/>
          </p:nvPr>
        </p:nvSpPr>
        <p:spPr/>
        <p:txBody>
          <a:bodyPr>
            <a:normAutofit/>
          </a:bodyPr>
          <a:lstStyle/>
          <a:p>
            <a:pPr algn="just"/>
            <a:r>
              <a:rPr lang="en-US" sz="2800" dirty="0"/>
              <a:t>Channel Planning is the process by which we decide the channels and spend on those channels that will deliver on our clients targets at the best ROI I.e. Optimum spend for Optimum Results Channel planning attempts to recognize the different roles of channels in the consumer journey and uses appropriate metrics to assess the investment in each channel.</a:t>
            </a:r>
          </a:p>
          <a:p>
            <a:pPr algn="just"/>
            <a:endParaRPr lang="en-US" sz="2800" dirty="0"/>
          </a:p>
          <a:p>
            <a:pPr algn="just">
              <a:buNone/>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p:txBody>
          <a:bodyPr/>
          <a:lstStyle/>
          <a:p>
            <a:r>
              <a:rPr lang="en-US" dirty="0">
                <a:latin typeface="Algerian" pitchFamily="82" charset="0"/>
              </a:rPr>
              <a:t>MARKET INTERMEDIARIES</a:t>
            </a:r>
          </a:p>
        </p:txBody>
      </p:sp>
      <p:sp>
        <p:nvSpPr>
          <p:cNvPr id="3" name="Content Placeholder 2"/>
          <p:cNvSpPr>
            <a:spLocks noGrp="1"/>
          </p:cNvSpPr>
          <p:nvPr>
            <p:ph idx="1"/>
          </p:nvPr>
        </p:nvSpPr>
        <p:spPr/>
        <p:txBody>
          <a:bodyPr>
            <a:normAutofit fontScale="92500" lnSpcReduction="10000"/>
          </a:bodyPr>
          <a:lstStyle/>
          <a:p>
            <a:r>
              <a:rPr lang="en-US" dirty="0"/>
              <a:t>The people and organizations that assist in the flow of goods and services from producers to customer are known as marketing intermediaries.</a:t>
            </a:r>
          </a:p>
          <a:p>
            <a:pPr>
              <a:buFont typeface="Wingdings" pitchFamily="2" charset="2"/>
              <a:buChar char="Ø"/>
            </a:pPr>
            <a:r>
              <a:rPr lang="en-US" dirty="0"/>
              <a:t>Middlemen</a:t>
            </a:r>
          </a:p>
          <a:p>
            <a:pPr>
              <a:buFont typeface="Wingdings" pitchFamily="2" charset="2"/>
              <a:buChar char="Ø"/>
            </a:pPr>
            <a:r>
              <a:rPr lang="en-US" dirty="0"/>
              <a:t>Agent or Broker</a:t>
            </a:r>
          </a:p>
          <a:p>
            <a:pPr>
              <a:buFont typeface="Wingdings" pitchFamily="2" charset="2"/>
              <a:buChar char="Ø"/>
            </a:pPr>
            <a:r>
              <a:rPr lang="en-US" dirty="0"/>
              <a:t>Wholesaler</a:t>
            </a:r>
          </a:p>
          <a:p>
            <a:pPr>
              <a:buFont typeface="Wingdings" pitchFamily="2" charset="2"/>
              <a:buChar char="Ø"/>
            </a:pPr>
            <a:r>
              <a:rPr lang="en-US" dirty="0"/>
              <a:t>Retailer</a:t>
            </a:r>
          </a:p>
          <a:p>
            <a:pPr>
              <a:buFont typeface="Wingdings" pitchFamily="2" charset="2"/>
              <a:buChar char="Ø"/>
            </a:pPr>
            <a:r>
              <a:rPr lang="en-US" dirty="0"/>
              <a:t>Distributor</a:t>
            </a:r>
          </a:p>
          <a:p>
            <a:pPr>
              <a:buFont typeface="Wingdings" pitchFamily="2" charset="2"/>
              <a:buChar char="Ø"/>
            </a:pPr>
            <a:r>
              <a:rPr lang="en-US" dirty="0"/>
              <a:t>Dealer</a:t>
            </a:r>
          </a:p>
          <a:p>
            <a:pPr>
              <a:buFont typeface="Wingdings" pitchFamily="2" charset="2"/>
              <a:buChar char="Ø"/>
            </a:pPr>
            <a:endParaRPr lang="en-US" dirty="0"/>
          </a:p>
          <a:p>
            <a:pPr algn="just">
              <a:buFont typeface="Wingdings" pitchFamily="2" charset="2"/>
              <a:buChar char="q"/>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p:txBody>
          <a:bodyPr/>
          <a:lstStyle/>
          <a:p>
            <a:r>
              <a:rPr lang="en-US" dirty="0">
                <a:latin typeface="Algerian" pitchFamily="82" charset="0"/>
              </a:rPr>
              <a:t>TYPES OF CHANNELS</a:t>
            </a:r>
          </a:p>
        </p:txBody>
      </p:sp>
      <p:graphicFrame>
        <p:nvGraphicFramePr>
          <p:cNvPr id="5" name="Diagram 4"/>
          <p:cNvGraphicFramePr/>
          <p:nvPr/>
        </p:nvGraphicFramePr>
        <p:xfrm>
          <a:off x="1524000" y="1371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CADQ3YB4.jpg"/>
          <p:cNvPicPr>
            <a:picLocks noChangeAspect="1"/>
          </p:cNvPicPr>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a:xfrm>
            <a:off x="152400" y="304800"/>
            <a:ext cx="8229600" cy="1143000"/>
          </a:xfrm>
        </p:spPr>
        <p:txBody>
          <a:bodyPr anchor="t">
            <a:normAutofit fontScale="90000"/>
          </a:bodyPr>
          <a:lstStyle/>
          <a:p>
            <a:r>
              <a:rPr lang="en-US" dirty="0">
                <a:latin typeface="Algerian" pitchFamily="82" charset="0"/>
              </a:rPr>
              <a:t>Direct marketing channel </a:t>
            </a:r>
            <a:br>
              <a:rPr lang="en-US" dirty="0">
                <a:latin typeface="Algerian" pitchFamily="82" charset="0"/>
              </a:rPr>
            </a:br>
            <a:r>
              <a:rPr lang="en-US" dirty="0">
                <a:latin typeface="Algerian" pitchFamily="82" charset="0"/>
              </a:rPr>
              <a:t>(Zero Level)</a:t>
            </a:r>
            <a:br>
              <a:rPr lang="en-US" dirty="0">
                <a:latin typeface="Algerian" pitchFamily="82" charset="0"/>
              </a:rPr>
            </a:br>
            <a:endParaRPr lang="en-US" dirty="0">
              <a:latin typeface="Algerian" pitchFamily="82" charset="0"/>
            </a:endParaRPr>
          </a:p>
        </p:txBody>
      </p:sp>
      <p:sp>
        <p:nvSpPr>
          <p:cNvPr id="3" name="Content Placeholder 2"/>
          <p:cNvSpPr>
            <a:spLocks noGrp="1"/>
          </p:cNvSpPr>
          <p:nvPr>
            <p:ph idx="1"/>
          </p:nvPr>
        </p:nvSpPr>
        <p:spPr/>
        <p:txBody>
          <a:bodyPr/>
          <a:lstStyle/>
          <a:p>
            <a:pPr>
              <a:buNone/>
            </a:pPr>
            <a:r>
              <a:rPr lang="en-US" dirty="0"/>
              <a:t>This type of channel has no intermediaries. In this distribution system, the goods go from the producer directly to the consumer, e.g., Eureka Forbes. </a:t>
            </a:r>
          </a:p>
          <a:p>
            <a:pPr>
              <a:buNone/>
            </a:pPr>
            <a:r>
              <a:rPr lang="en-US" dirty="0"/>
              <a:t>				   </a:t>
            </a:r>
            <a:r>
              <a:rPr lang="en-US" b="1" dirty="0">
                <a:solidFill>
                  <a:srgbClr val="C00000"/>
                </a:solidFill>
              </a:rPr>
              <a:t> “0” Level</a:t>
            </a:r>
          </a:p>
          <a:p>
            <a:pPr>
              <a:buNone/>
            </a:pPr>
            <a:endParaRPr lang="en-US" dirty="0"/>
          </a:p>
          <a:p>
            <a:pPr>
              <a:buNone/>
            </a:pPr>
            <a:r>
              <a:rPr lang="en-US" dirty="0"/>
              <a:t>    </a:t>
            </a:r>
            <a:r>
              <a:rPr lang="en-US" sz="2800" b="1" dirty="0">
                <a:solidFill>
                  <a:srgbClr val="C00000"/>
                </a:solidFill>
              </a:rPr>
              <a:t>PRODUCER				     CONSUMER</a:t>
            </a:r>
          </a:p>
        </p:txBody>
      </p:sp>
      <p:sp>
        <p:nvSpPr>
          <p:cNvPr id="7" name="Left-Right Arrow 6"/>
          <p:cNvSpPr/>
          <p:nvPr/>
        </p:nvSpPr>
        <p:spPr>
          <a:xfrm>
            <a:off x="2743200" y="4696968"/>
            <a:ext cx="3505200" cy="789432"/>
          </a:xfrm>
          <a:prstGeom prst="lef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8" name="Down Arrow 7"/>
          <p:cNvSpPr/>
          <p:nvPr/>
        </p:nvSpPr>
        <p:spPr>
          <a:xfrm>
            <a:off x="4267200" y="4114800"/>
            <a:ext cx="381000" cy="1066800"/>
          </a:xfrm>
          <a:prstGeom prst="downArrow">
            <a:avLst>
              <a:gd name="adj1" fmla="val 50000"/>
              <a:gd name="adj2" fmla="val 96000"/>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CADQ3YB4.jpg"/>
          <p:cNvPicPr>
            <a:picLocks noGrp="1" noChangeAspect="1"/>
          </p:cNvPicPr>
          <p:nvPr>
            <p:ph idx="1"/>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p:txBody>
          <a:bodyPr>
            <a:normAutofit fontScale="90000"/>
          </a:bodyPr>
          <a:lstStyle/>
          <a:p>
            <a:r>
              <a:rPr lang="en-US" dirty="0">
                <a:latin typeface="Algerian" pitchFamily="82" charset="0"/>
              </a:rPr>
              <a:t>Indirect marketing channel</a:t>
            </a:r>
            <a:endParaRPr lang="en-US" dirty="0"/>
          </a:p>
        </p:txBody>
      </p:sp>
      <p:sp>
        <p:nvSpPr>
          <p:cNvPr id="5" name="Rectangle 4"/>
          <p:cNvSpPr/>
          <p:nvPr/>
        </p:nvSpPr>
        <p:spPr>
          <a:xfrm>
            <a:off x="533400" y="2023170"/>
            <a:ext cx="6324600" cy="3539430"/>
          </a:xfrm>
          <a:prstGeom prst="rect">
            <a:avLst/>
          </a:prstGeom>
        </p:spPr>
        <p:txBody>
          <a:bodyPr wrap="square">
            <a:spAutoFit/>
          </a:bodyPr>
          <a:lstStyle/>
          <a:p>
            <a:pPr>
              <a:buFont typeface="Wingdings" pitchFamily="2" charset="2"/>
              <a:buChar char="Ø"/>
            </a:pPr>
            <a:r>
              <a:rPr lang="en-US" sz="3200" dirty="0"/>
              <a:t>One-level Channel</a:t>
            </a:r>
          </a:p>
          <a:p>
            <a:pPr>
              <a:buFont typeface="Wingdings" pitchFamily="2" charset="2"/>
              <a:buChar char="Ø"/>
            </a:pPr>
            <a:endParaRPr lang="en-US" sz="3200" dirty="0"/>
          </a:p>
          <a:p>
            <a:pPr>
              <a:buFont typeface="Wingdings" pitchFamily="2" charset="2"/>
              <a:buChar char="Ø"/>
            </a:pPr>
            <a:r>
              <a:rPr lang="en-US" sz="3200" dirty="0"/>
              <a:t>Two-level Channel</a:t>
            </a:r>
          </a:p>
          <a:p>
            <a:pPr>
              <a:buFont typeface="Wingdings" pitchFamily="2" charset="2"/>
              <a:buChar char="Ø"/>
            </a:pPr>
            <a:endParaRPr lang="en-US" sz="3200" dirty="0"/>
          </a:p>
          <a:p>
            <a:pPr>
              <a:buFont typeface="Wingdings" pitchFamily="2" charset="2"/>
              <a:buChar char="Ø"/>
            </a:pPr>
            <a:r>
              <a:rPr lang="en-US" sz="3200" dirty="0"/>
              <a:t>Three-level Channel</a:t>
            </a:r>
          </a:p>
          <a:p>
            <a:pPr>
              <a:buFont typeface="Wingdings" pitchFamily="2" charset="2"/>
              <a:buChar char="Ø"/>
            </a:pPr>
            <a:endParaRPr lang="en-US" sz="3200" dirty="0"/>
          </a:p>
          <a:p>
            <a:pPr>
              <a:buFont typeface="Wingdings" pitchFamily="2" charset="2"/>
              <a:buChar char="Ø"/>
            </a:pPr>
            <a:r>
              <a:rPr lang="en-US" sz="3200" dirty="0"/>
              <a:t>Four-level Channel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imagesCADQ3YB4.jpg"/>
          <p:cNvPicPr>
            <a:picLocks noChangeAspect="1"/>
          </p:cNvPicPr>
          <p:nvPr/>
        </p:nvPicPr>
        <p:blipFill>
          <a:blip r:embed="rId2"/>
          <a:stretch>
            <a:fillRect/>
          </a:stretch>
        </p:blipFill>
        <p:spPr>
          <a:xfrm>
            <a:off x="0" y="0"/>
            <a:ext cx="9155784" cy="6858000"/>
          </a:xfrm>
          <a:prstGeom prst="rect">
            <a:avLst/>
          </a:prstGeom>
        </p:spPr>
      </p:pic>
      <p:sp>
        <p:nvSpPr>
          <p:cNvPr id="3" name="Content Placeholder 2"/>
          <p:cNvSpPr>
            <a:spLocks noGrp="1"/>
          </p:cNvSpPr>
          <p:nvPr>
            <p:ph sz="half" idx="1"/>
          </p:nvPr>
        </p:nvSpPr>
        <p:spPr>
          <a:xfrm>
            <a:off x="457200" y="1600200"/>
            <a:ext cx="4038600" cy="4876800"/>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r>
              <a:rPr lang="en-US" b="1" dirty="0">
                <a:solidFill>
                  <a:srgbClr val="C00000"/>
                </a:solidFill>
              </a:rPr>
              <a:t>ONE-LEVEL CHANNEL</a:t>
            </a:r>
          </a:p>
          <a:p>
            <a:endParaRPr lang="en-US" b="1" dirty="0">
              <a:solidFill>
                <a:srgbClr val="C00000"/>
              </a:solidFill>
            </a:endParaRPr>
          </a:p>
          <a:p>
            <a:pPr>
              <a:buNone/>
            </a:pPr>
            <a:r>
              <a:rPr lang="en-US" dirty="0"/>
              <a:t>	PRODUCER</a:t>
            </a:r>
          </a:p>
          <a:p>
            <a:endParaRPr lang="en-US" dirty="0"/>
          </a:p>
          <a:p>
            <a:endParaRPr lang="en-US" dirty="0"/>
          </a:p>
          <a:p>
            <a:pPr>
              <a:buNone/>
            </a:pPr>
            <a:r>
              <a:rPr lang="en-US" dirty="0"/>
              <a:t>	RETAILER	   </a:t>
            </a:r>
          </a:p>
          <a:p>
            <a:pPr>
              <a:buNone/>
            </a:pPr>
            <a:endParaRPr lang="en-US" dirty="0"/>
          </a:p>
          <a:p>
            <a:pPr>
              <a:buNone/>
            </a:pPr>
            <a:endParaRPr lang="en-US" dirty="0"/>
          </a:p>
          <a:p>
            <a:pPr>
              <a:buNone/>
            </a:pPr>
            <a:endParaRPr lang="en-US" dirty="0"/>
          </a:p>
          <a:p>
            <a:pPr>
              <a:buNone/>
            </a:pPr>
            <a:r>
              <a:rPr lang="en-US" dirty="0"/>
              <a:t>    CONSUMER</a:t>
            </a:r>
          </a:p>
          <a:p>
            <a:endParaRPr lang="en-US" dirty="0"/>
          </a:p>
        </p:txBody>
      </p:sp>
      <p:sp>
        <p:nvSpPr>
          <p:cNvPr id="4" name="Content Placeholder 3"/>
          <p:cNvSpPr>
            <a:spLocks noGrp="1"/>
          </p:cNvSpPr>
          <p:nvPr>
            <p:ph sz="half" idx="2"/>
          </p:nvPr>
        </p:nvSpPr>
        <p:spPr>
          <a:xfrm>
            <a:off x="4648200" y="1600200"/>
            <a:ext cx="4038600" cy="4876800"/>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r>
              <a:rPr lang="en-US" b="1" dirty="0">
                <a:solidFill>
                  <a:srgbClr val="C00000"/>
                </a:solidFill>
              </a:rPr>
              <a:t>TWO-LEVEL CHANNEL</a:t>
            </a:r>
          </a:p>
          <a:p>
            <a:pPr>
              <a:buNone/>
            </a:pPr>
            <a:r>
              <a:rPr lang="en-US" dirty="0"/>
              <a:t>	PRODUCER </a:t>
            </a:r>
          </a:p>
          <a:p>
            <a:pPr>
              <a:buNone/>
            </a:pPr>
            <a:r>
              <a:rPr lang="en-US" dirty="0"/>
              <a:t> </a:t>
            </a:r>
          </a:p>
          <a:p>
            <a:pPr>
              <a:buNone/>
            </a:pPr>
            <a:r>
              <a:rPr lang="en-US" dirty="0"/>
              <a:t>              WHOLESALER/DISTRIBUTOR        </a:t>
            </a:r>
          </a:p>
          <a:p>
            <a:pPr>
              <a:buNone/>
            </a:pPr>
            <a:r>
              <a:rPr lang="en-US" dirty="0"/>
              <a:t>  	</a:t>
            </a:r>
          </a:p>
          <a:p>
            <a:endParaRPr lang="en-US" dirty="0"/>
          </a:p>
          <a:p>
            <a:pPr>
              <a:buNone/>
            </a:pPr>
            <a:r>
              <a:rPr lang="en-US" dirty="0"/>
              <a:t>	RETAILER </a:t>
            </a:r>
          </a:p>
          <a:p>
            <a:pPr>
              <a:buNone/>
            </a:pPr>
            <a:r>
              <a:rPr lang="en-US" dirty="0"/>
              <a:t>	</a:t>
            </a:r>
          </a:p>
          <a:p>
            <a:endParaRPr lang="en-US" dirty="0"/>
          </a:p>
          <a:p>
            <a:pPr>
              <a:buNone/>
            </a:pPr>
            <a:r>
              <a:rPr lang="en-US" dirty="0"/>
              <a:t>	CONSUMER</a:t>
            </a:r>
            <a:endParaRPr lang="en-US" sz="3600" dirty="0"/>
          </a:p>
          <a:p>
            <a:endParaRPr lang="en-US" dirty="0"/>
          </a:p>
        </p:txBody>
      </p:sp>
      <p:sp>
        <p:nvSpPr>
          <p:cNvPr id="5" name="Right Arrow 4"/>
          <p:cNvSpPr/>
          <p:nvPr/>
        </p:nvSpPr>
        <p:spPr>
          <a:xfrm rot="5400000">
            <a:off x="1080516" y="2958084"/>
            <a:ext cx="914400" cy="48463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solidFill>
                <a:srgbClr val="C00000"/>
              </a:solidFill>
            </a:endParaRPr>
          </a:p>
        </p:txBody>
      </p:sp>
      <p:sp>
        <p:nvSpPr>
          <p:cNvPr id="6" name="Right Arrow 5"/>
          <p:cNvSpPr/>
          <p:nvPr/>
        </p:nvSpPr>
        <p:spPr>
          <a:xfrm rot="5400000">
            <a:off x="1118616" y="4291584"/>
            <a:ext cx="838200" cy="48463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solidFill>
                <a:srgbClr val="C00000"/>
              </a:solidFill>
            </a:endParaRPr>
          </a:p>
        </p:txBody>
      </p:sp>
      <p:sp>
        <p:nvSpPr>
          <p:cNvPr id="7" name="Right Arrow 6"/>
          <p:cNvSpPr/>
          <p:nvPr/>
        </p:nvSpPr>
        <p:spPr>
          <a:xfrm rot="5400000">
            <a:off x="5358384" y="2538984"/>
            <a:ext cx="838200" cy="48463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solidFill>
                <a:srgbClr val="C00000"/>
              </a:solidFill>
            </a:endParaRPr>
          </a:p>
        </p:txBody>
      </p:sp>
      <p:sp>
        <p:nvSpPr>
          <p:cNvPr id="8" name="Right Arrow 7"/>
          <p:cNvSpPr/>
          <p:nvPr/>
        </p:nvSpPr>
        <p:spPr>
          <a:xfrm rot="5400000">
            <a:off x="5358384" y="3681984"/>
            <a:ext cx="838200" cy="48463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solidFill>
                <a:srgbClr val="C00000"/>
              </a:solidFill>
            </a:endParaRPr>
          </a:p>
        </p:txBody>
      </p:sp>
      <p:sp>
        <p:nvSpPr>
          <p:cNvPr id="9" name="Right Arrow 8"/>
          <p:cNvSpPr/>
          <p:nvPr/>
        </p:nvSpPr>
        <p:spPr>
          <a:xfrm rot="5400000">
            <a:off x="5358384" y="4901184"/>
            <a:ext cx="838200" cy="48463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CADQ3YB4.jpg"/>
          <p:cNvPicPr>
            <a:picLocks noChangeAspect="1"/>
          </p:cNvPicPr>
          <p:nvPr/>
        </p:nvPicPr>
        <p:blipFill>
          <a:blip r:embed="rId2"/>
          <a:stretch>
            <a:fillRect/>
          </a:stretch>
        </p:blipFill>
        <p:spPr>
          <a:xfrm>
            <a:off x="0" y="0"/>
            <a:ext cx="9155784" cy="6858000"/>
          </a:xfrm>
          <a:prstGeom prst="rect">
            <a:avLst/>
          </a:prstGeom>
        </p:spPr>
      </p:pic>
      <p:sp>
        <p:nvSpPr>
          <p:cNvPr id="3" name="Content Placeholder 2"/>
          <p:cNvSpPr>
            <a:spLocks noGrp="1"/>
          </p:cNvSpPr>
          <p:nvPr>
            <p:ph sz="half" idx="1"/>
          </p:nvPr>
        </p:nvSpPr>
        <p:spPr>
          <a:xfrm>
            <a:off x="457200" y="808037"/>
            <a:ext cx="4038600" cy="5592763"/>
          </a:xfrm>
        </p:spPr>
        <p:style>
          <a:lnRef idx="2">
            <a:schemeClr val="accent2"/>
          </a:lnRef>
          <a:fillRef idx="1">
            <a:schemeClr val="lt1"/>
          </a:fillRef>
          <a:effectRef idx="0">
            <a:schemeClr val="accent2"/>
          </a:effectRef>
          <a:fontRef idx="minor">
            <a:schemeClr val="dk1"/>
          </a:fontRef>
        </p:style>
        <p:txBody>
          <a:bodyPr>
            <a:normAutofit lnSpcReduction="10000"/>
          </a:bodyPr>
          <a:lstStyle/>
          <a:p>
            <a:r>
              <a:rPr lang="en-US" b="1" dirty="0">
                <a:solidFill>
                  <a:srgbClr val="C00000"/>
                </a:solidFill>
              </a:rPr>
              <a:t>THREE-LEVEL CHANNEL</a:t>
            </a:r>
          </a:p>
          <a:p>
            <a:pPr>
              <a:buNone/>
            </a:pPr>
            <a:r>
              <a:rPr lang="en-US" dirty="0">
                <a:solidFill>
                  <a:schemeClr val="tx1"/>
                </a:solidFill>
              </a:rPr>
              <a:t>		Producer</a:t>
            </a:r>
          </a:p>
          <a:p>
            <a:pPr>
              <a:buNone/>
            </a:pPr>
            <a:endParaRPr lang="en-US" dirty="0">
              <a:solidFill>
                <a:schemeClr val="tx1"/>
              </a:solidFill>
            </a:endParaRPr>
          </a:p>
          <a:p>
            <a:pPr>
              <a:buNone/>
            </a:pPr>
            <a:r>
              <a:rPr lang="en-US" dirty="0">
                <a:solidFill>
                  <a:schemeClr val="tx1"/>
                </a:solidFill>
              </a:rPr>
              <a:t>		Distributor</a:t>
            </a:r>
          </a:p>
          <a:p>
            <a:pPr>
              <a:buNone/>
            </a:pPr>
            <a:endParaRPr lang="en-US" dirty="0">
              <a:solidFill>
                <a:schemeClr val="tx1"/>
              </a:solidFill>
            </a:endParaRPr>
          </a:p>
          <a:p>
            <a:pPr>
              <a:buNone/>
            </a:pPr>
            <a:r>
              <a:rPr lang="en-US" dirty="0">
                <a:solidFill>
                  <a:schemeClr val="tx1"/>
                </a:solidFill>
              </a:rPr>
              <a:t>		Wholesaler</a:t>
            </a:r>
          </a:p>
          <a:p>
            <a:pPr>
              <a:buNone/>
            </a:pPr>
            <a:endParaRPr lang="en-US" dirty="0">
              <a:solidFill>
                <a:schemeClr val="tx1"/>
              </a:solidFill>
            </a:endParaRPr>
          </a:p>
          <a:p>
            <a:pPr>
              <a:buNone/>
            </a:pPr>
            <a:r>
              <a:rPr lang="en-US" dirty="0">
                <a:solidFill>
                  <a:schemeClr val="tx1"/>
                </a:solidFill>
              </a:rPr>
              <a:t>		Retailer</a:t>
            </a:r>
          </a:p>
          <a:p>
            <a:pPr>
              <a:buNone/>
            </a:pPr>
            <a:endParaRPr lang="en-US" dirty="0">
              <a:solidFill>
                <a:schemeClr val="tx1"/>
              </a:solidFill>
            </a:endParaRPr>
          </a:p>
          <a:p>
            <a:pPr>
              <a:buNone/>
            </a:pPr>
            <a:r>
              <a:rPr lang="en-US" dirty="0">
                <a:solidFill>
                  <a:schemeClr val="tx1"/>
                </a:solidFill>
              </a:rPr>
              <a:t>		Consumer</a:t>
            </a:r>
          </a:p>
          <a:p>
            <a:endParaRPr lang="en-US" dirty="0"/>
          </a:p>
        </p:txBody>
      </p:sp>
      <p:sp>
        <p:nvSpPr>
          <p:cNvPr id="4" name="Content Placeholder 3"/>
          <p:cNvSpPr>
            <a:spLocks noGrp="1"/>
          </p:cNvSpPr>
          <p:nvPr>
            <p:ph sz="half" idx="2"/>
          </p:nvPr>
        </p:nvSpPr>
        <p:spPr>
          <a:xfrm>
            <a:off x="4648200" y="762000"/>
            <a:ext cx="4038600" cy="5638800"/>
          </a:xfrm>
        </p:spPr>
        <p:style>
          <a:lnRef idx="2">
            <a:schemeClr val="accent1"/>
          </a:lnRef>
          <a:fillRef idx="1">
            <a:schemeClr val="lt1"/>
          </a:fillRef>
          <a:effectRef idx="0">
            <a:schemeClr val="accent1"/>
          </a:effectRef>
          <a:fontRef idx="minor">
            <a:schemeClr val="dk1"/>
          </a:fontRef>
        </p:style>
        <p:txBody>
          <a:bodyPr>
            <a:normAutofit lnSpcReduction="10000"/>
          </a:bodyPr>
          <a:lstStyle/>
          <a:p>
            <a:r>
              <a:rPr lang="en-US" b="1" dirty="0">
                <a:solidFill>
                  <a:srgbClr val="C00000"/>
                </a:solidFill>
              </a:rPr>
              <a:t>FOUR-LEVEL CHANNEL</a:t>
            </a:r>
          </a:p>
          <a:p>
            <a:pPr>
              <a:buNone/>
            </a:pPr>
            <a:r>
              <a:rPr lang="en-US" dirty="0">
                <a:solidFill>
                  <a:schemeClr val="tx1"/>
                </a:solidFill>
              </a:rPr>
              <a:t>		Producer</a:t>
            </a:r>
          </a:p>
          <a:p>
            <a:pPr>
              <a:buNone/>
            </a:pPr>
            <a:endParaRPr lang="en-US" dirty="0">
              <a:solidFill>
                <a:schemeClr val="tx1"/>
              </a:solidFill>
            </a:endParaRPr>
          </a:p>
          <a:p>
            <a:pPr>
              <a:buNone/>
            </a:pPr>
            <a:r>
              <a:rPr lang="en-US" dirty="0">
                <a:solidFill>
                  <a:schemeClr val="tx1"/>
                </a:solidFill>
              </a:rPr>
              <a:t>		Agent</a:t>
            </a:r>
          </a:p>
          <a:p>
            <a:pPr>
              <a:buNone/>
            </a:pPr>
            <a:endParaRPr lang="en-US" dirty="0">
              <a:solidFill>
                <a:schemeClr val="tx1"/>
              </a:solidFill>
            </a:endParaRPr>
          </a:p>
          <a:p>
            <a:pPr>
              <a:buNone/>
            </a:pPr>
            <a:r>
              <a:rPr lang="en-US" dirty="0">
                <a:solidFill>
                  <a:schemeClr val="tx1"/>
                </a:solidFill>
              </a:rPr>
              <a:t>		Distributor</a:t>
            </a:r>
          </a:p>
          <a:p>
            <a:pPr>
              <a:buNone/>
            </a:pPr>
            <a:endParaRPr lang="en-US" dirty="0">
              <a:solidFill>
                <a:schemeClr val="tx1"/>
              </a:solidFill>
            </a:endParaRPr>
          </a:p>
          <a:p>
            <a:pPr>
              <a:buNone/>
            </a:pPr>
            <a:r>
              <a:rPr lang="en-US" dirty="0">
                <a:solidFill>
                  <a:schemeClr val="tx1"/>
                </a:solidFill>
              </a:rPr>
              <a:t>		Wholesaler</a:t>
            </a:r>
          </a:p>
          <a:p>
            <a:pPr>
              <a:buNone/>
            </a:pPr>
            <a:endParaRPr lang="en-US" dirty="0">
              <a:solidFill>
                <a:schemeClr val="tx1"/>
              </a:solidFill>
            </a:endParaRPr>
          </a:p>
          <a:p>
            <a:pPr>
              <a:buNone/>
            </a:pPr>
            <a:r>
              <a:rPr lang="en-US" dirty="0">
                <a:solidFill>
                  <a:schemeClr val="tx1"/>
                </a:solidFill>
              </a:rPr>
              <a:t>		Retailer</a:t>
            </a:r>
          </a:p>
          <a:p>
            <a:pPr>
              <a:buNone/>
            </a:pPr>
            <a:endParaRPr lang="en-US" dirty="0">
              <a:solidFill>
                <a:schemeClr val="tx1"/>
              </a:solidFill>
            </a:endParaRPr>
          </a:p>
          <a:p>
            <a:pPr>
              <a:buNone/>
            </a:pPr>
            <a:r>
              <a:rPr lang="en-US" dirty="0">
                <a:solidFill>
                  <a:schemeClr val="tx1"/>
                </a:solidFill>
              </a:rPr>
              <a:t>		Consumer</a:t>
            </a:r>
          </a:p>
          <a:p>
            <a:endParaRPr lang="en-US" dirty="0"/>
          </a:p>
        </p:txBody>
      </p:sp>
      <p:sp>
        <p:nvSpPr>
          <p:cNvPr id="6" name="Down Arrow 5"/>
          <p:cNvSpPr/>
          <p:nvPr/>
        </p:nvSpPr>
        <p:spPr>
          <a:xfrm>
            <a:off x="1877568" y="1752600"/>
            <a:ext cx="484632" cy="597408"/>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7" name="Down Arrow 6"/>
          <p:cNvSpPr/>
          <p:nvPr/>
        </p:nvSpPr>
        <p:spPr>
          <a:xfrm>
            <a:off x="1877568" y="2667000"/>
            <a:ext cx="484632" cy="597408"/>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Down Arrow 7"/>
          <p:cNvSpPr/>
          <p:nvPr/>
        </p:nvSpPr>
        <p:spPr>
          <a:xfrm>
            <a:off x="1877568" y="3581400"/>
            <a:ext cx="484632" cy="597408"/>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9" name="Down Arrow 8"/>
          <p:cNvSpPr/>
          <p:nvPr/>
        </p:nvSpPr>
        <p:spPr>
          <a:xfrm>
            <a:off x="1877568" y="4572000"/>
            <a:ext cx="484632" cy="597408"/>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0" name="Down Arrow 9"/>
          <p:cNvSpPr/>
          <p:nvPr/>
        </p:nvSpPr>
        <p:spPr>
          <a:xfrm>
            <a:off x="5943600" y="1676400"/>
            <a:ext cx="484632" cy="609600"/>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1" name="Down Arrow 10"/>
          <p:cNvSpPr/>
          <p:nvPr/>
        </p:nvSpPr>
        <p:spPr>
          <a:xfrm>
            <a:off x="5943600" y="2590800"/>
            <a:ext cx="484632" cy="609600"/>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2" name="Down Arrow 11"/>
          <p:cNvSpPr/>
          <p:nvPr/>
        </p:nvSpPr>
        <p:spPr>
          <a:xfrm>
            <a:off x="5943600" y="5410200"/>
            <a:ext cx="484632" cy="609600"/>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3" name="Down Arrow 12"/>
          <p:cNvSpPr/>
          <p:nvPr/>
        </p:nvSpPr>
        <p:spPr>
          <a:xfrm>
            <a:off x="5943600" y="4495800"/>
            <a:ext cx="484632" cy="609600"/>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4" name="Down Arrow 13"/>
          <p:cNvSpPr/>
          <p:nvPr/>
        </p:nvSpPr>
        <p:spPr>
          <a:xfrm>
            <a:off x="5943600" y="3505200"/>
            <a:ext cx="484632" cy="609600"/>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DQ3YB4.jpg"/>
          <p:cNvPicPr>
            <a:picLocks noChangeAspect="1"/>
          </p:cNvPicPr>
          <p:nvPr/>
        </p:nvPicPr>
        <p:blipFill>
          <a:blip r:embed="rId2"/>
          <a:stretch>
            <a:fillRect/>
          </a:stretch>
        </p:blipFill>
        <p:spPr>
          <a:xfrm>
            <a:off x="0" y="0"/>
            <a:ext cx="9155784" cy="6858000"/>
          </a:xfrm>
          <a:prstGeom prst="rect">
            <a:avLst/>
          </a:prstGeom>
        </p:spPr>
      </p:pic>
      <p:sp>
        <p:nvSpPr>
          <p:cNvPr id="2" name="Title 1"/>
          <p:cNvSpPr>
            <a:spLocks noGrp="1"/>
          </p:cNvSpPr>
          <p:nvPr>
            <p:ph type="title"/>
          </p:nvPr>
        </p:nvSpPr>
        <p:spPr/>
        <p:txBody>
          <a:bodyPr>
            <a:normAutofit/>
          </a:bodyPr>
          <a:lstStyle/>
          <a:p>
            <a:r>
              <a:rPr lang="en-US" sz="4800" dirty="0">
                <a:latin typeface="Algerian" pitchFamily="82" charset="0"/>
              </a:rPr>
              <a:t>FACTORS </a:t>
            </a:r>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Ø"/>
            </a:pPr>
            <a:r>
              <a:rPr lang="en-US" dirty="0"/>
              <a:t>Selecting marketing channels can be a complicated process ,particularly if part of the </a:t>
            </a:r>
          </a:p>
          <a:p>
            <a:pPr algn="just">
              <a:buNone/>
            </a:pPr>
            <a:r>
              <a:rPr lang="en-US" dirty="0"/>
              <a:t>	Channel is outstanding the producer’s direct control. </a:t>
            </a:r>
          </a:p>
          <a:p>
            <a:pPr algn="just">
              <a:buFont typeface="Wingdings" pitchFamily="2" charset="2"/>
              <a:buChar char="Ø"/>
            </a:pPr>
            <a:r>
              <a:rPr lang="en-US" dirty="0"/>
              <a:t>In addition ,there is no endless supply of available intermediaries sitting around waiting for producers to give them a call, the elements that managers examine as they define channel strategies can be grouped into market factors, product  factors and producer factors.  </a:t>
            </a:r>
          </a:p>
          <a:p>
            <a:pPr algn="just">
              <a:buFont typeface="Wingdings" pitchFamily="2" charset="2"/>
              <a:buChar char="Ø"/>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745</Words>
  <Application>Microsoft Office PowerPoint</Application>
  <PresentationFormat>On-screen Show (4:3)</PresentationFormat>
  <Paragraphs>135</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Aharoni</vt:lpstr>
      <vt:lpstr>Algerian</vt:lpstr>
      <vt:lpstr>Arial</vt:lpstr>
      <vt:lpstr>Calibri</vt:lpstr>
      <vt:lpstr>Wingdings</vt:lpstr>
      <vt:lpstr>Office Theme</vt:lpstr>
      <vt:lpstr>PowerPoint Presentation</vt:lpstr>
      <vt:lpstr>CHANNEL PLANNING</vt:lpstr>
      <vt:lpstr>MARKET INTERMEDIARIES</vt:lpstr>
      <vt:lpstr>TYPES OF CHANNELS</vt:lpstr>
      <vt:lpstr>Direct marketing channel  (Zero Level) </vt:lpstr>
      <vt:lpstr>Indirect marketing channel</vt:lpstr>
      <vt:lpstr>PowerPoint Presentation</vt:lpstr>
      <vt:lpstr>PowerPoint Presentation</vt:lpstr>
      <vt:lpstr>FACTORS </vt:lpstr>
      <vt:lpstr>MARKET FACTOR</vt:lpstr>
      <vt:lpstr>CONT…</vt:lpstr>
      <vt:lpstr>PRODUCT  FACTOR</vt:lpstr>
      <vt:lpstr>THE CHANNEL DECISION</vt:lpstr>
      <vt:lpstr>CONT…</vt:lpstr>
      <vt:lpstr>Characteristics of decision</vt:lpstr>
      <vt:lpstr>PowerPoint Presentation</vt:lpstr>
      <vt:lpstr>criteria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OWNER</cp:lastModifiedBy>
  <cp:revision>51</cp:revision>
  <dcterms:created xsi:type="dcterms:W3CDTF">2013-03-07T15:00:13Z</dcterms:created>
  <dcterms:modified xsi:type="dcterms:W3CDTF">2025-01-20T15:59:10Z</dcterms:modified>
</cp:coreProperties>
</file>